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Hibernate" charset="1" panose="02000503000000000000"/>
      <p:regular r:id="rId15"/>
    </p:embeddedFont>
    <p:embeddedFont>
      <p:font typeface="Agrandir Medium" charset="1" panose="00000600000000000000"/>
      <p:regular r:id="rId16"/>
    </p:embeddedFont>
    <p:embeddedFont>
      <p:font typeface="Montserrat Medium" charset="1" panose="00000600000000000000"/>
      <p:regular r:id="rId17"/>
    </p:embeddedFont>
    <p:embeddedFont>
      <p:font typeface="Open Sauce" charset="1" panose="00000500000000000000"/>
      <p:regular r:id="rId18"/>
    </p:embeddedFont>
    <p:embeddedFont>
      <p:font typeface="Montserrat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10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7.png" Type="http://schemas.openxmlformats.org/officeDocument/2006/relationships/image"/><Relationship Id="rId5" Target="../media/image10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9.png" Type="http://schemas.openxmlformats.org/officeDocument/2006/relationships/image"/><Relationship Id="rId6" Target="../media/image13.png" Type="http://schemas.openxmlformats.org/officeDocument/2006/relationships/image"/><Relationship Id="rId7" Target="../media/image8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14591" y="-653351"/>
            <a:ext cx="3335222" cy="3026714"/>
          </a:xfrm>
          <a:custGeom>
            <a:avLst/>
            <a:gdLst/>
            <a:ahLst/>
            <a:cxnLst/>
            <a:rect r="r" b="b" t="t" l="l"/>
            <a:pathLst>
              <a:path h="3026714" w="3335222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093686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323134" y="8156869"/>
            <a:ext cx="2436684" cy="2692468"/>
          </a:xfrm>
          <a:custGeom>
            <a:avLst/>
            <a:gdLst/>
            <a:ahLst/>
            <a:cxnLst/>
            <a:rect r="r" b="b" t="t" l="l"/>
            <a:pathLst>
              <a:path h="2692468" w="2436684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523674">
            <a:off x="8574628" y="8547243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48651" y="8858795"/>
            <a:ext cx="2268425" cy="1990543"/>
          </a:xfrm>
          <a:custGeom>
            <a:avLst/>
            <a:gdLst/>
            <a:ahLst/>
            <a:cxnLst/>
            <a:rect r="r" b="b" t="t" l="l"/>
            <a:pathLst>
              <a:path h="1990543" w="2268425">
                <a:moveTo>
                  <a:pt x="0" y="0"/>
                </a:moveTo>
                <a:lnTo>
                  <a:pt x="2268425" y="0"/>
                </a:lnTo>
                <a:lnTo>
                  <a:pt x="2268425" y="1990543"/>
                </a:lnTo>
                <a:lnTo>
                  <a:pt x="0" y="19905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829396">
            <a:off x="16595204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214591" y="3572091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736567" y="4592514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726236">
            <a:off x="13288786" y="-648443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0" y="0"/>
                </a:lnTo>
                <a:lnTo>
                  <a:pt x="4156830" y="1979691"/>
                </a:lnTo>
                <a:lnTo>
                  <a:pt x="0" y="1979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789271" y="-1202197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4"/>
                </a:lnTo>
                <a:lnTo>
                  <a:pt x="0" y="2404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778935" y="8261739"/>
            <a:ext cx="3287385" cy="3184654"/>
          </a:xfrm>
          <a:custGeom>
            <a:avLst/>
            <a:gdLst/>
            <a:ahLst/>
            <a:cxnLst/>
            <a:rect r="r" b="b" t="t" l="l"/>
            <a:pathLst>
              <a:path h="3184654" w="3287385">
                <a:moveTo>
                  <a:pt x="0" y="0"/>
                </a:moveTo>
                <a:lnTo>
                  <a:pt x="3287384" y="0"/>
                </a:lnTo>
                <a:lnTo>
                  <a:pt x="3287384" y="3184654"/>
                </a:lnTo>
                <a:lnTo>
                  <a:pt x="0" y="318465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083439" y="9151851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8754662">
            <a:off x="5893358" y="-2053103"/>
            <a:ext cx="4176376" cy="3664770"/>
          </a:xfrm>
          <a:custGeom>
            <a:avLst/>
            <a:gdLst/>
            <a:ahLst/>
            <a:cxnLst/>
            <a:rect r="r" b="b" t="t" l="l"/>
            <a:pathLst>
              <a:path h="3664770" w="4176376">
                <a:moveTo>
                  <a:pt x="0" y="0"/>
                </a:moveTo>
                <a:lnTo>
                  <a:pt x="4176376" y="0"/>
                </a:lnTo>
                <a:lnTo>
                  <a:pt x="4176376" y="3664769"/>
                </a:lnTo>
                <a:lnTo>
                  <a:pt x="0" y="36647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2632863" y="3740954"/>
            <a:ext cx="13022273" cy="1380354"/>
            <a:chOff x="0" y="0"/>
            <a:chExt cx="2990689" cy="31701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990689" cy="317012"/>
            </a:xfrm>
            <a:custGeom>
              <a:avLst/>
              <a:gdLst/>
              <a:ahLst/>
              <a:cxnLst/>
              <a:rect r="r" b="b" t="t" l="l"/>
              <a:pathLst>
                <a:path h="317012" w="2990689">
                  <a:moveTo>
                    <a:pt x="8918" y="0"/>
                  </a:moveTo>
                  <a:lnTo>
                    <a:pt x="2981772" y="0"/>
                  </a:lnTo>
                  <a:cubicBezTo>
                    <a:pt x="2986697" y="0"/>
                    <a:pt x="2990689" y="3993"/>
                    <a:pt x="2990689" y="8918"/>
                  </a:cubicBezTo>
                  <a:lnTo>
                    <a:pt x="2990689" y="308094"/>
                  </a:lnTo>
                  <a:cubicBezTo>
                    <a:pt x="2990689" y="313019"/>
                    <a:pt x="2986697" y="317012"/>
                    <a:pt x="2981772" y="317012"/>
                  </a:cubicBezTo>
                  <a:lnTo>
                    <a:pt x="8918" y="317012"/>
                  </a:lnTo>
                  <a:cubicBezTo>
                    <a:pt x="3993" y="317012"/>
                    <a:pt x="0" y="313019"/>
                    <a:pt x="0" y="308094"/>
                  </a:cubicBezTo>
                  <a:lnTo>
                    <a:pt x="0" y="8918"/>
                  </a:lnTo>
                  <a:cubicBezTo>
                    <a:pt x="0" y="3993"/>
                    <a:pt x="3993" y="0"/>
                    <a:pt x="8918" y="0"/>
                  </a:cubicBezTo>
                  <a:close/>
                </a:path>
              </a:pathLst>
            </a:custGeom>
            <a:solidFill>
              <a:srgbClr val="FFE4B4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2990689" cy="3265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9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3428964" y="3864290"/>
            <a:ext cx="12043743" cy="1429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27"/>
              </a:lnSpc>
              <a:spcBef>
                <a:spcPct val="0"/>
              </a:spcBef>
            </a:pPr>
            <a:r>
              <a:rPr lang="en-US" sz="8799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AI-POWERED PERSONAL COLOR 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939628" y="5456418"/>
            <a:ext cx="8602534" cy="399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751"/>
              </a:lnSpc>
            </a:pPr>
            <a:r>
              <a:rPr lang="en-US" b="true" sz="2100" spc="186">
                <a:solidFill>
                  <a:srgbClr val="40404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PERSONALIZED FASHION RECOMMENDATION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450788" y="7032030"/>
            <a:ext cx="9580215" cy="510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67"/>
              </a:lnSpc>
              <a:spcBef>
                <a:spcPct val="0"/>
              </a:spcBef>
            </a:pPr>
            <a:r>
              <a:rPr lang="en-US" b="true" sz="2799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Raviteja Gundu, Aaris Khan, Divya Avuti, Divya Navale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77738" y="4089695"/>
            <a:ext cx="14532524" cy="4509088"/>
            <a:chOff x="0" y="0"/>
            <a:chExt cx="3827496" cy="118757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27496" cy="1187579"/>
            </a:xfrm>
            <a:custGeom>
              <a:avLst/>
              <a:gdLst/>
              <a:ahLst/>
              <a:cxnLst/>
              <a:rect r="r" b="b" t="t" l="l"/>
              <a:pathLst>
                <a:path h="1187579" w="3827496">
                  <a:moveTo>
                    <a:pt x="27169" y="0"/>
                  </a:moveTo>
                  <a:lnTo>
                    <a:pt x="3800327" y="0"/>
                  </a:lnTo>
                  <a:cubicBezTo>
                    <a:pt x="3807533" y="0"/>
                    <a:pt x="3814443" y="2862"/>
                    <a:pt x="3819539" y="7958"/>
                  </a:cubicBezTo>
                  <a:cubicBezTo>
                    <a:pt x="3824634" y="13053"/>
                    <a:pt x="3827496" y="19964"/>
                    <a:pt x="3827496" y="27169"/>
                  </a:cubicBezTo>
                  <a:lnTo>
                    <a:pt x="3827496" y="1160409"/>
                  </a:lnTo>
                  <a:cubicBezTo>
                    <a:pt x="3827496" y="1167615"/>
                    <a:pt x="3824634" y="1174526"/>
                    <a:pt x="3819539" y="1179621"/>
                  </a:cubicBezTo>
                  <a:cubicBezTo>
                    <a:pt x="3814443" y="1184716"/>
                    <a:pt x="3807533" y="1187579"/>
                    <a:pt x="3800327" y="1187579"/>
                  </a:cubicBezTo>
                  <a:lnTo>
                    <a:pt x="27169" y="1187579"/>
                  </a:lnTo>
                  <a:cubicBezTo>
                    <a:pt x="19964" y="1187579"/>
                    <a:pt x="13053" y="1184716"/>
                    <a:pt x="7958" y="1179621"/>
                  </a:cubicBezTo>
                  <a:cubicBezTo>
                    <a:pt x="2862" y="1174526"/>
                    <a:pt x="0" y="1167615"/>
                    <a:pt x="0" y="1160409"/>
                  </a:cubicBezTo>
                  <a:lnTo>
                    <a:pt x="0" y="27169"/>
                  </a:lnTo>
                  <a:cubicBezTo>
                    <a:pt x="0" y="19964"/>
                    <a:pt x="2862" y="13053"/>
                    <a:pt x="7958" y="7958"/>
                  </a:cubicBezTo>
                  <a:cubicBezTo>
                    <a:pt x="13053" y="2862"/>
                    <a:pt x="19964" y="0"/>
                    <a:pt x="27169" y="0"/>
                  </a:cubicBezTo>
                  <a:close/>
                </a:path>
              </a:pathLst>
            </a:custGeom>
            <a:solidFill>
              <a:srgbClr val="B8CDD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0"/>
              <a:ext cx="3827496" cy="1282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 marL="544121" indent="-272061" lvl="1">
                <a:lnSpc>
                  <a:spcPts val="4057"/>
                </a:lnSpc>
                <a:buFont typeface="Arial"/>
                <a:buChar char="•"/>
              </a:pPr>
              <a:r>
                <a:rPr lang="en-US" sz="252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AI-powered color analysis identifies each student’s personalized palette (warm, cool, or deep)</a:t>
              </a:r>
            </a:p>
            <a:p>
              <a:pPr algn="l" marL="544121" indent="-272061" lvl="1">
                <a:lnSpc>
                  <a:spcPts val="4057"/>
                </a:lnSpc>
                <a:buFont typeface="Arial"/>
                <a:buChar char="•"/>
              </a:pPr>
              <a:r>
                <a:rPr lang="en-US" sz="252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Matches palette with Career Closet inventory to find suitable clothing.</a:t>
              </a:r>
            </a:p>
            <a:p>
              <a:pPr algn="l" marL="544121" indent="-272061" lvl="1">
                <a:lnSpc>
                  <a:spcPts val="4057"/>
                </a:lnSpc>
                <a:buFont typeface="Arial"/>
                <a:buChar char="•"/>
              </a:pPr>
              <a:r>
                <a:rPr lang="en-US" sz="252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Recommends complete outfits to simplify professional styling decisions</a:t>
              </a:r>
            </a:p>
            <a:p>
              <a:pPr algn="l" marL="544121" indent="-272061" lvl="1">
                <a:lnSpc>
                  <a:spcPts val="4057"/>
                </a:lnSpc>
                <a:buFont typeface="Arial"/>
                <a:buChar char="•"/>
              </a:pPr>
              <a:r>
                <a:rPr lang="en-US" sz="252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Boosts confidence and saves time while providing a personalized, practical solution</a:t>
              </a:r>
            </a:p>
            <a:p>
              <a:pPr algn="l">
                <a:lnSpc>
                  <a:spcPts val="3528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323134" y="8156869"/>
            <a:ext cx="2436684" cy="2692468"/>
          </a:xfrm>
          <a:custGeom>
            <a:avLst/>
            <a:gdLst/>
            <a:ahLst/>
            <a:cxnLst/>
            <a:rect r="r" b="b" t="t" l="l"/>
            <a:pathLst>
              <a:path h="2692468" w="2436684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14591" y="6834162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323134" y="-425331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214591" y="-1246789"/>
            <a:ext cx="3669227" cy="4550979"/>
          </a:xfrm>
          <a:custGeom>
            <a:avLst/>
            <a:gdLst/>
            <a:ahLst/>
            <a:cxnLst/>
            <a:rect r="r" b="b" t="t" l="l"/>
            <a:pathLst>
              <a:path h="4550979" w="3669227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242957" y="1045492"/>
            <a:ext cx="7990345" cy="228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340"/>
              </a:lnSpc>
              <a:spcBef>
                <a:spcPct val="0"/>
              </a:spcBef>
            </a:pPr>
            <a:r>
              <a:rPr lang="en-US" sz="14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INTRODUCTION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7073409" y="3135912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90610" y="4138713"/>
            <a:ext cx="14661342" cy="4018156"/>
            <a:chOff x="0" y="0"/>
            <a:chExt cx="3861423" cy="10582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61424" cy="1058280"/>
            </a:xfrm>
            <a:custGeom>
              <a:avLst/>
              <a:gdLst/>
              <a:ahLst/>
              <a:cxnLst/>
              <a:rect r="r" b="b" t="t" l="l"/>
              <a:pathLst>
                <a:path h="1058280" w="3861424">
                  <a:moveTo>
                    <a:pt x="26931" y="0"/>
                  </a:moveTo>
                  <a:lnTo>
                    <a:pt x="3834493" y="0"/>
                  </a:lnTo>
                  <a:cubicBezTo>
                    <a:pt x="3849366" y="0"/>
                    <a:pt x="3861424" y="12057"/>
                    <a:pt x="3861424" y="26931"/>
                  </a:cubicBezTo>
                  <a:lnTo>
                    <a:pt x="3861424" y="1031349"/>
                  </a:lnTo>
                  <a:cubicBezTo>
                    <a:pt x="3861424" y="1038492"/>
                    <a:pt x="3858586" y="1045342"/>
                    <a:pt x="3853536" y="1050392"/>
                  </a:cubicBezTo>
                  <a:cubicBezTo>
                    <a:pt x="3848485" y="1055442"/>
                    <a:pt x="3841636" y="1058280"/>
                    <a:pt x="3834493" y="1058280"/>
                  </a:cubicBezTo>
                  <a:lnTo>
                    <a:pt x="26931" y="1058280"/>
                  </a:lnTo>
                  <a:cubicBezTo>
                    <a:pt x="19788" y="1058280"/>
                    <a:pt x="12938" y="1055442"/>
                    <a:pt x="7888" y="1050392"/>
                  </a:cubicBezTo>
                  <a:cubicBezTo>
                    <a:pt x="2837" y="1045342"/>
                    <a:pt x="0" y="1038492"/>
                    <a:pt x="0" y="1031349"/>
                  </a:cubicBezTo>
                  <a:lnTo>
                    <a:pt x="0" y="26931"/>
                  </a:lnTo>
                  <a:cubicBezTo>
                    <a:pt x="0" y="19788"/>
                    <a:pt x="2837" y="12938"/>
                    <a:pt x="7888" y="7888"/>
                  </a:cubicBezTo>
                  <a:cubicBezTo>
                    <a:pt x="12938" y="2837"/>
                    <a:pt x="19788" y="0"/>
                    <a:pt x="26931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33350"/>
              <a:ext cx="3861423" cy="11916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57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323134" y="8156869"/>
            <a:ext cx="2436684" cy="2692468"/>
          </a:xfrm>
          <a:custGeom>
            <a:avLst/>
            <a:gdLst/>
            <a:ahLst/>
            <a:cxnLst/>
            <a:rect r="r" b="b" t="t" l="l"/>
            <a:pathLst>
              <a:path h="2692468" w="2436684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14591" y="6834162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6323134" y="-425331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214591" y="-1246789"/>
            <a:ext cx="3669227" cy="4550979"/>
          </a:xfrm>
          <a:custGeom>
            <a:avLst/>
            <a:gdLst/>
            <a:ahLst/>
            <a:cxnLst/>
            <a:rect r="r" b="b" t="t" l="l"/>
            <a:pathLst>
              <a:path h="4550979" w="3669227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242957" y="1055017"/>
            <a:ext cx="7751122" cy="2207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7790"/>
              </a:lnSpc>
              <a:spcBef>
                <a:spcPct val="0"/>
              </a:spcBef>
            </a:pPr>
            <a:r>
              <a:rPr lang="en-US" sz="1358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SPONSOR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7073409" y="3135912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813329" y="4711739"/>
            <a:ext cx="14661342" cy="278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134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CAREER DEVELOPMENT CENTER</a:t>
            </a:r>
          </a:p>
          <a:p>
            <a:pPr algn="ctr" marL="0" indent="0" lvl="0">
              <a:lnSpc>
                <a:spcPts val="11134"/>
              </a:lnSpc>
              <a:spcBef>
                <a:spcPct val="0"/>
              </a:spcBef>
            </a:pPr>
            <a:r>
              <a:rPr lang="en-US" sz="8499" strike="noStrike" u="none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CAREER COUNSELOR - MELODY MONDAY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886757" y="5604432"/>
            <a:ext cx="20061513" cy="0"/>
          </a:xfrm>
          <a:prstGeom prst="line">
            <a:avLst/>
          </a:prstGeom>
          <a:ln cap="flat" w="28575">
            <a:solidFill>
              <a:srgbClr val="52525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4318712" y="5353404"/>
            <a:ext cx="502056" cy="502056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045915" y="5353404"/>
            <a:ext cx="502056" cy="50205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771316" y="5353404"/>
            <a:ext cx="502056" cy="50205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26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496717" y="5353404"/>
            <a:ext cx="502056" cy="50205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523042" y="124802"/>
                  </a:lnTo>
                  <a:lnTo>
                    <a:pt x="693768" y="119032"/>
                  </a:lnTo>
                  <a:lnTo>
                    <a:pt x="687998" y="289758"/>
                  </a:lnTo>
                  <a:lnTo>
                    <a:pt x="812800" y="406400"/>
                  </a:lnTo>
                  <a:lnTo>
                    <a:pt x="687998" y="523042"/>
                  </a:lnTo>
                  <a:lnTo>
                    <a:pt x="693768" y="693768"/>
                  </a:lnTo>
                  <a:lnTo>
                    <a:pt x="523042" y="687998"/>
                  </a:lnTo>
                  <a:lnTo>
                    <a:pt x="406400" y="812800"/>
                  </a:lnTo>
                  <a:lnTo>
                    <a:pt x="289758" y="687998"/>
                  </a:lnTo>
                  <a:lnTo>
                    <a:pt x="119032" y="693768"/>
                  </a:lnTo>
                  <a:lnTo>
                    <a:pt x="124802" y="523042"/>
                  </a:lnTo>
                  <a:lnTo>
                    <a:pt x="0" y="406400"/>
                  </a:lnTo>
                  <a:lnTo>
                    <a:pt x="124802" y="289758"/>
                  </a:lnTo>
                  <a:lnTo>
                    <a:pt x="119032" y="119032"/>
                  </a:lnTo>
                  <a:lnTo>
                    <a:pt x="289758" y="124802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2525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6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6027349" y="8292256"/>
            <a:ext cx="3020519" cy="2793980"/>
          </a:xfrm>
          <a:custGeom>
            <a:avLst/>
            <a:gdLst/>
            <a:ahLst/>
            <a:cxnLst/>
            <a:rect r="r" b="b" t="t" l="l"/>
            <a:pathLst>
              <a:path h="2793980" w="3020519">
                <a:moveTo>
                  <a:pt x="0" y="0"/>
                </a:moveTo>
                <a:lnTo>
                  <a:pt x="3020519" y="0"/>
                </a:lnTo>
                <a:lnTo>
                  <a:pt x="3020519" y="2793980"/>
                </a:lnTo>
                <a:lnTo>
                  <a:pt x="0" y="27939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2523674">
            <a:off x="8574628" y="8547243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3083439" y="9151851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-886757" y="-2855618"/>
            <a:ext cx="4468392" cy="4367853"/>
          </a:xfrm>
          <a:custGeom>
            <a:avLst/>
            <a:gdLst/>
            <a:ahLst/>
            <a:cxnLst/>
            <a:rect r="r" b="b" t="t" l="l"/>
            <a:pathLst>
              <a:path h="4367853" w="4468392">
                <a:moveTo>
                  <a:pt x="0" y="0"/>
                </a:moveTo>
                <a:lnTo>
                  <a:pt x="4468392" y="0"/>
                </a:lnTo>
                <a:lnTo>
                  <a:pt x="4468392" y="4367853"/>
                </a:lnTo>
                <a:lnTo>
                  <a:pt x="0" y="436785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2518487" y="-1606223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-10800000">
            <a:off x="16027349" y="-1201274"/>
            <a:ext cx="4270056" cy="3746974"/>
          </a:xfrm>
          <a:custGeom>
            <a:avLst/>
            <a:gdLst/>
            <a:ahLst/>
            <a:cxnLst/>
            <a:rect r="r" b="b" t="t" l="l"/>
            <a:pathLst>
              <a:path h="3746974" w="4270056">
                <a:moveTo>
                  <a:pt x="0" y="0"/>
                </a:moveTo>
                <a:lnTo>
                  <a:pt x="4270055" y="0"/>
                </a:lnTo>
                <a:lnTo>
                  <a:pt x="4270055" y="3746974"/>
                </a:lnTo>
                <a:lnTo>
                  <a:pt x="0" y="374697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4820446" y="876300"/>
            <a:ext cx="8647108" cy="228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340"/>
              </a:lnSpc>
              <a:spcBef>
                <a:spcPct val="0"/>
              </a:spcBef>
            </a:pPr>
            <a:r>
              <a:rPr lang="en-US" sz="14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MUST HAVES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5714" y="6212205"/>
            <a:ext cx="4816353" cy="613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72"/>
              </a:lnSpc>
            </a:pPr>
            <a:r>
              <a:rPr lang="en-US" sz="2400" b="tru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Interactive User Interface (UI) for seamless interaction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27022" y="3657141"/>
            <a:ext cx="6820949" cy="15281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72"/>
              </a:lnSpc>
              <a:spcBef>
                <a:spcPct val="0"/>
              </a:spcBef>
            </a:pPr>
            <a:r>
              <a:rPr lang="en-US" b="true" sz="24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</a:t>
            </a:r>
            <a:r>
              <a:rPr lang="en-US" b="true" sz="2400" strike="noStrike" u="non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ML model to:</a:t>
            </a:r>
          </a:p>
          <a:p>
            <a:pPr algn="l" marL="518160" indent="-259080" lvl="1">
              <a:lnSpc>
                <a:spcPts val="2472"/>
              </a:lnSpc>
              <a:buFont typeface="Arial"/>
              <a:buChar char="•"/>
            </a:pPr>
            <a:r>
              <a:rPr lang="en-US" b="true" sz="2400" strike="noStrike" u="non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Analyze skin tone</a:t>
            </a:r>
          </a:p>
          <a:p>
            <a:pPr algn="l" marL="518160" indent="-259080" lvl="1">
              <a:lnSpc>
                <a:spcPts val="2472"/>
              </a:lnSpc>
              <a:buFont typeface="Arial"/>
              <a:buChar char="•"/>
            </a:pPr>
            <a:r>
              <a:rPr lang="en-US" b="true" sz="2400" strike="noStrike" u="non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Classify tone as warm/cold</a:t>
            </a:r>
          </a:p>
          <a:p>
            <a:pPr algn="l" marL="518160" indent="-259080" lvl="1">
              <a:lnSpc>
                <a:spcPts val="2472"/>
              </a:lnSpc>
              <a:buFont typeface="Arial"/>
              <a:buChar char="•"/>
            </a:pPr>
            <a:r>
              <a:rPr lang="en-US" b="true" sz="2400" strike="noStrike" u="non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Suggest suitable color palettes</a:t>
            </a:r>
          </a:p>
          <a:p>
            <a:pPr algn="l" marL="0" indent="0" lvl="0">
              <a:lnSpc>
                <a:spcPts val="2472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3049753" y="3961941"/>
            <a:ext cx="4209547" cy="613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472"/>
              </a:lnSpc>
              <a:spcBef>
                <a:spcPct val="0"/>
              </a:spcBef>
            </a:pPr>
            <a:r>
              <a:rPr lang="en-US" b="true" sz="24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Digital wardrobe inventory (career closet)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52566" y="6212205"/>
            <a:ext cx="5680112" cy="1925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72"/>
              </a:lnSpc>
            </a:pPr>
            <a:r>
              <a:rPr lang="en-US" sz="2400" b="true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  Model/API to:</a:t>
            </a:r>
          </a:p>
          <a:p>
            <a:pPr algn="l" marL="518160" indent="-259080" lvl="1">
              <a:lnSpc>
                <a:spcPts val="2472"/>
              </a:lnSpc>
              <a:buFont typeface="Arial"/>
              <a:buChar char="•"/>
            </a:pPr>
            <a:r>
              <a:rPr lang="en-US" b="true" sz="24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Recommend outfits based on color palette</a:t>
            </a:r>
          </a:p>
          <a:p>
            <a:pPr algn="l" marL="518160" indent="-259080" lvl="1">
              <a:lnSpc>
                <a:spcPts val="2472"/>
              </a:lnSpc>
              <a:buFont typeface="Arial"/>
              <a:buChar char="•"/>
            </a:pPr>
            <a:r>
              <a:rPr lang="en-US" b="true" sz="2400">
                <a:solidFill>
                  <a:srgbClr val="52525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Match clothing items with personal tone</a:t>
            </a:r>
          </a:p>
          <a:p>
            <a:pPr algn="l" marL="0" indent="0" lvl="0">
              <a:lnSpc>
                <a:spcPts val="309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448830" y="765981"/>
            <a:ext cx="5392875" cy="1956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5720"/>
              </a:lnSpc>
              <a:spcBef>
                <a:spcPct val="0"/>
              </a:spcBef>
            </a:pPr>
            <a:r>
              <a:rPr lang="en-US" sz="12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NICE TO HAVE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030806" y="2722416"/>
            <a:ext cx="3135325" cy="3139883"/>
            <a:chOff x="0" y="0"/>
            <a:chExt cx="1246888" cy="12487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46888" cy="1248701"/>
            </a:xfrm>
            <a:custGeom>
              <a:avLst/>
              <a:gdLst/>
              <a:ahLst/>
              <a:cxnLst/>
              <a:rect r="r" b="b" t="t" l="l"/>
              <a:pathLst>
                <a:path h="1248701" w="1246888">
                  <a:moveTo>
                    <a:pt x="246926" y="0"/>
                  </a:moveTo>
                  <a:lnTo>
                    <a:pt x="999963" y="0"/>
                  </a:lnTo>
                  <a:cubicBezTo>
                    <a:pt x="1136336" y="0"/>
                    <a:pt x="1246888" y="110552"/>
                    <a:pt x="1246888" y="246926"/>
                  </a:cubicBezTo>
                  <a:lnTo>
                    <a:pt x="1246888" y="1001775"/>
                  </a:lnTo>
                  <a:cubicBezTo>
                    <a:pt x="1246888" y="1138148"/>
                    <a:pt x="1136336" y="1248701"/>
                    <a:pt x="999963" y="1248701"/>
                  </a:cubicBezTo>
                  <a:lnTo>
                    <a:pt x="246926" y="1248701"/>
                  </a:lnTo>
                  <a:cubicBezTo>
                    <a:pt x="110552" y="1248701"/>
                    <a:pt x="0" y="1138148"/>
                    <a:pt x="0" y="1001775"/>
                  </a:cubicBezTo>
                  <a:lnTo>
                    <a:pt x="0" y="246926"/>
                  </a:lnTo>
                  <a:cubicBezTo>
                    <a:pt x="0" y="110552"/>
                    <a:pt x="110552" y="0"/>
                    <a:pt x="246926" y="0"/>
                  </a:cubicBezTo>
                  <a:close/>
                </a:path>
              </a:pathLst>
            </a:custGeom>
            <a:solidFill>
              <a:srgbClr val="F7BB97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9525"/>
              <a:ext cx="1246888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717477" y="3932548"/>
            <a:ext cx="176198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199" spc="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SIZE INCLUSION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491858" y="2722416"/>
            <a:ext cx="3150623" cy="3139883"/>
            <a:chOff x="0" y="0"/>
            <a:chExt cx="1252972" cy="12487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2972" cy="1248701"/>
            </a:xfrm>
            <a:custGeom>
              <a:avLst/>
              <a:gdLst/>
              <a:ahLst/>
              <a:cxnLst/>
              <a:rect r="r" b="b" t="t" l="l"/>
              <a:pathLst>
                <a:path h="1248701" w="1252972">
                  <a:moveTo>
                    <a:pt x="245727" y="0"/>
                  </a:moveTo>
                  <a:lnTo>
                    <a:pt x="1007246" y="0"/>
                  </a:lnTo>
                  <a:cubicBezTo>
                    <a:pt x="1142957" y="0"/>
                    <a:pt x="1252972" y="110016"/>
                    <a:pt x="1252972" y="245727"/>
                  </a:cubicBezTo>
                  <a:lnTo>
                    <a:pt x="1252972" y="1002974"/>
                  </a:lnTo>
                  <a:cubicBezTo>
                    <a:pt x="1252972" y="1138685"/>
                    <a:pt x="1142957" y="1248701"/>
                    <a:pt x="1007246" y="1248701"/>
                  </a:cubicBezTo>
                  <a:lnTo>
                    <a:pt x="245727" y="1248701"/>
                  </a:lnTo>
                  <a:cubicBezTo>
                    <a:pt x="110016" y="1248701"/>
                    <a:pt x="0" y="1138685"/>
                    <a:pt x="0" y="1002974"/>
                  </a:cubicBezTo>
                  <a:lnTo>
                    <a:pt x="0" y="245727"/>
                  </a:lnTo>
                  <a:cubicBezTo>
                    <a:pt x="0" y="110016"/>
                    <a:pt x="110016" y="0"/>
                    <a:pt x="245727" y="0"/>
                  </a:cubicBezTo>
                  <a:close/>
                </a:path>
              </a:pathLst>
            </a:custGeom>
            <a:solidFill>
              <a:srgbClr val="FFD2C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9525"/>
              <a:ext cx="1252972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096975" y="3932548"/>
            <a:ext cx="176198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199" spc="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VIRTUAL TRY-ON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4174982" y="6247786"/>
            <a:ext cx="3090112" cy="3139883"/>
            <a:chOff x="0" y="0"/>
            <a:chExt cx="1228907" cy="124870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28907" cy="1248701"/>
            </a:xfrm>
            <a:custGeom>
              <a:avLst/>
              <a:gdLst/>
              <a:ahLst/>
              <a:cxnLst/>
              <a:rect r="r" b="b" t="t" l="l"/>
              <a:pathLst>
                <a:path h="1248701" w="1228907">
                  <a:moveTo>
                    <a:pt x="250539" y="0"/>
                  </a:moveTo>
                  <a:lnTo>
                    <a:pt x="978369" y="0"/>
                  </a:lnTo>
                  <a:cubicBezTo>
                    <a:pt x="1116737" y="0"/>
                    <a:pt x="1228907" y="112170"/>
                    <a:pt x="1228907" y="250539"/>
                  </a:cubicBezTo>
                  <a:lnTo>
                    <a:pt x="1228907" y="998162"/>
                  </a:lnTo>
                  <a:cubicBezTo>
                    <a:pt x="1228907" y="1136531"/>
                    <a:pt x="1116737" y="1248701"/>
                    <a:pt x="978369" y="1248701"/>
                  </a:cubicBezTo>
                  <a:lnTo>
                    <a:pt x="250539" y="1248701"/>
                  </a:lnTo>
                  <a:cubicBezTo>
                    <a:pt x="184092" y="1248701"/>
                    <a:pt x="120366" y="1222305"/>
                    <a:pt x="73381" y="1175320"/>
                  </a:cubicBezTo>
                  <a:cubicBezTo>
                    <a:pt x="26396" y="1128335"/>
                    <a:pt x="0" y="1064609"/>
                    <a:pt x="0" y="998162"/>
                  </a:cubicBezTo>
                  <a:lnTo>
                    <a:pt x="0" y="250539"/>
                  </a:lnTo>
                  <a:cubicBezTo>
                    <a:pt x="0" y="184092"/>
                    <a:pt x="26396" y="120366"/>
                    <a:pt x="73381" y="73381"/>
                  </a:cubicBezTo>
                  <a:cubicBezTo>
                    <a:pt x="120366" y="26396"/>
                    <a:pt x="184092" y="0"/>
                    <a:pt x="250539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1228907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9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4878408" y="7382652"/>
            <a:ext cx="1681836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199" spc="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EMAIL FEATURE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598469" y="6247786"/>
            <a:ext cx="3135325" cy="3139883"/>
            <a:chOff x="0" y="0"/>
            <a:chExt cx="1246888" cy="124870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46888" cy="1248701"/>
            </a:xfrm>
            <a:custGeom>
              <a:avLst/>
              <a:gdLst/>
              <a:ahLst/>
              <a:cxnLst/>
              <a:rect r="r" b="b" t="t" l="l"/>
              <a:pathLst>
                <a:path h="1248701" w="1246888">
                  <a:moveTo>
                    <a:pt x="246926" y="0"/>
                  </a:moveTo>
                  <a:lnTo>
                    <a:pt x="999963" y="0"/>
                  </a:lnTo>
                  <a:cubicBezTo>
                    <a:pt x="1136336" y="0"/>
                    <a:pt x="1246888" y="110552"/>
                    <a:pt x="1246888" y="246926"/>
                  </a:cubicBezTo>
                  <a:lnTo>
                    <a:pt x="1246888" y="1001775"/>
                  </a:lnTo>
                  <a:cubicBezTo>
                    <a:pt x="1246888" y="1138148"/>
                    <a:pt x="1136336" y="1248701"/>
                    <a:pt x="999963" y="1248701"/>
                  </a:cubicBezTo>
                  <a:lnTo>
                    <a:pt x="246926" y="1248701"/>
                  </a:lnTo>
                  <a:cubicBezTo>
                    <a:pt x="110552" y="1248701"/>
                    <a:pt x="0" y="1138148"/>
                    <a:pt x="0" y="1001775"/>
                  </a:cubicBezTo>
                  <a:lnTo>
                    <a:pt x="0" y="246926"/>
                  </a:lnTo>
                  <a:cubicBezTo>
                    <a:pt x="0" y="110552"/>
                    <a:pt x="110552" y="0"/>
                    <a:pt x="246926" y="0"/>
                  </a:cubicBezTo>
                  <a:close/>
                </a:path>
              </a:pathLst>
            </a:custGeom>
            <a:solidFill>
              <a:srgbClr val="F7BB97"/>
            </a:soli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9525"/>
              <a:ext cx="1246888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98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8264275" y="7209181"/>
            <a:ext cx="1761985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199" spc="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USER FEEDBACK SYSTEM 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962394" y="6247786"/>
            <a:ext cx="3150623" cy="3139883"/>
            <a:chOff x="0" y="0"/>
            <a:chExt cx="1252972" cy="12487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52972" cy="1248701"/>
            </a:xfrm>
            <a:custGeom>
              <a:avLst/>
              <a:gdLst/>
              <a:ahLst/>
              <a:cxnLst/>
              <a:rect r="r" b="b" t="t" l="l"/>
              <a:pathLst>
                <a:path h="1248701" w="1252972">
                  <a:moveTo>
                    <a:pt x="245727" y="0"/>
                  </a:moveTo>
                  <a:lnTo>
                    <a:pt x="1007246" y="0"/>
                  </a:lnTo>
                  <a:cubicBezTo>
                    <a:pt x="1142957" y="0"/>
                    <a:pt x="1252972" y="110016"/>
                    <a:pt x="1252972" y="245727"/>
                  </a:cubicBezTo>
                  <a:lnTo>
                    <a:pt x="1252972" y="1002974"/>
                  </a:lnTo>
                  <a:cubicBezTo>
                    <a:pt x="1252972" y="1138685"/>
                    <a:pt x="1142957" y="1248701"/>
                    <a:pt x="1007246" y="1248701"/>
                  </a:cubicBezTo>
                  <a:lnTo>
                    <a:pt x="245727" y="1248701"/>
                  </a:lnTo>
                  <a:cubicBezTo>
                    <a:pt x="110016" y="1248701"/>
                    <a:pt x="0" y="1138685"/>
                    <a:pt x="0" y="1002974"/>
                  </a:cubicBezTo>
                  <a:lnTo>
                    <a:pt x="0" y="245727"/>
                  </a:lnTo>
                  <a:cubicBezTo>
                    <a:pt x="0" y="110016"/>
                    <a:pt x="110016" y="0"/>
                    <a:pt x="245727" y="0"/>
                  </a:cubicBezTo>
                  <a:close/>
                </a:path>
              </a:pathLst>
            </a:custGeom>
            <a:solidFill>
              <a:srgbClr val="FFD2C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9525"/>
              <a:ext cx="1252972" cy="1239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98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1067169" y="7209181"/>
            <a:ext cx="2972220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b="true" sz="2199" spc="7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LIKE/DISLIKE OPTIONS ON RECOMMENDATIONS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756750"/>
            <a:ext cx="11751039" cy="308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Accept </a:t>
            </a: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one person per photo for analysis</a:t>
            </a:r>
          </a:p>
          <a:p>
            <a:pPr algn="l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Process photos of clothing items</a:t>
            </a:r>
          </a:p>
          <a:p>
            <a:pPr algn="l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Extract dominant colors from clothing</a:t>
            </a:r>
          </a:p>
          <a:p>
            <a:pPr algn="l" marL="755651" indent="-377825" lvl="1">
              <a:lnSpc>
                <a:spcPts val="49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Display outfit suggestions </a:t>
            </a:r>
          </a:p>
          <a:p>
            <a:pPr algn="l" marL="0" indent="0" lvl="0">
              <a:lnSpc>
                <a:spcPts val="49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480814" y="1124963"/>
            <a:ext cx="14149953" cy="228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340"/>
              </a:lnSpc>
              <a:spcBef>
                <a:spcPct val="0"/>
              </a:spcBef>
            </a:pPr>
            <a:r>
              <a:rPr lang="en-US" sz="14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FUNCTIONAL REQUIREMENTS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9615" y="4001124"/>
            <a:ext cx="14144615" cy="370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Simple and clean user experience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Fast photo and wardrobe processing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Intuitive UI flow and suggestions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High accuracy in tone detection and recommendations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Quick response time (low latency)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 strike="noStrike" u="none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Secure handling of user photos and personal data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0265" y="1148080"/>
            <a:ext cx="16230600" cy="228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340"/>
              </a:lnSpc>
              <a:spcBef>
                <a:spcPct val="0"/>
              </a:spcBef>
            </a:pPr>
            <a:r>
              <a:rPr lang="en-US" sz="14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NON - FUNCTIONAL REQUIREMENTS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02643" y="4451472"/>
            <a:ext cx="14144615" cy="432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User Interface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Finding Datasets</a:t>
            </a:r>
          </a:p>
          <a:p>
            <a:pPr algn="l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ML model to:</a:t>
            </a:r>
          </a:p>
          <a:p>
            <a:pPr algn="l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Analyze skin tone</a:t>
            </a:r>
          </a:p>
          <a:p>
            <a:pPr algn="l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Classify tone as warm/cold</a:t>
            </a:r>
          </a:p>
          <a:p>
            <a:pPr algn="l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b="true" sz="3500">
                <a:solidFill>
                  <a:srgbClr val="40404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Suggest suitable color palettes</a:t>
            </a:r>
          </a:p>
          <a:p>
            <a:pPr algn="l">
              <a:lnSpc>
                <a:spcPts val="49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228725" y="1259840"/>
            <a:ext cx="16230600" cy="228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8340"/>
              </a:lnSpc>
              <a:spcBef>
                <a:spcPct val="0"/>
              </a:spcBef>
            </a:pPr>
            <a:r>
              <a:rPr lang="en-US" sz="14000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TASKS TO WORK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4000500" y="-4000500"/>
            <a:ext cx="10287000" cy="18288000"/>
          </a:xfrm>
          <a:custGeom>
            <a:avLst/>
            <a:gdLst/>
            <a:ahLst/>
            <a:cxnLst/>
            <a:rect r="r" b="b" t="t" l="l"/>
            <a:pathLst>
              <a:path h="18288000" w="10287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t="0" r="-704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14591" y="-653351"/>
            <a:ext cx="3335222" cy="3026714"/>
          </a:xfrm>
          <a:custGeom>
            <a:avLst/>
            <a:gdLst/>
            <a:ahLst/>
            <a:cxnLst/>
            <a:rect r="r" b="b" t="t" l="l"/>
            <a:pathLst>
              <a:path h="3026714" w="3335222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777434" y="-1093686"/>
            <a:ext cx="2669512" cy="2469299"/>
          </a:xfrm>
          <a:custGeom>
            <a:avLst/>
            <a:gdLst/>
            <a:ahLst/>
            <a:cxnLst/>
            <a:rect r="r" b="b" t="t" l="l"/>
            <a:pathLst>
              <a:path h="2469299" w="2669512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323134" y="8156869"/>
            <a:ext cx="2436684" cy="2692468"/>
          </a:xfrm>
          <a:custGeom>
            <a:avLst/>
            <a:gdLst/>
            <a:ahLst/>
            <a:cxnLst/>
            <a:rect r="r" b="b" t="t" l="l"/>
            <a:pathLst>
              <a:path h="2692468" w="2436684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2523674">
            <a:off x="8574628" y="8547243"/>
            <a:ext cx="3966278" cy="3822501"/>
          </a:xfrm>
          <a:custGeom>
            <a:avLst/>
            <a:gdLst/>
            <a:ahLst/>
            <a:cxnLst/>
            <a:rect r="r" b="b" t="t" l="l"/>
            <a:pathLst>
              <a:path h="3822501" w="3966278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48651" y="8858795"/>
            <a:ext cx="2268425" cy="1990543"/>
          </a:xfrm>
          <a:custGeom>
            <a:avLst/>
            <a:gdLst/>
            <a:ahLst/>
            <a:cxnLst/>
            <a:rect r="r" b="b" t="t" l="l"/>
            <a:pathLst>
              <a:path h="1990543" w="2268425">
                <a:moveTo>
                  <a:pt x="0" y="0"/>
                </a:moveTo>
                <a:lnTo>
                  <a:pt x="2268425" y="0"/>
                </a:lnTo>
                <a:lnTo>
                  <a:pt x="2268425" y="1990543"/>
                </a:lnTo>
                <a:lnTo>
                  <a:pt x="0" y="19905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829396">
            <a:off x="16595204" y="61939"/>
            <a:ext cx="3367561" cy="3245487"/>
          </a:xfrm>
          <a:custGeom>
            <a:avLst/>
            <a:gdLst/>
            <a:ahLst/>
            <a:cxnLst/>
            <a:rect r="r" b="b" t="t" l="l"/>
            <a:pathLst>
              <a:path h="3245487" w="3367561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214591" y="3572091"/>
            <a:ext cx="2429181" cy="4015176"/>
          </a:xfrm>
          <a:custGeom>
            <a:avLst/>
            <a:gdLst/>
            <a:ahLst/>
            <a:cxnLst/>
            <a:rect r="r" b="b" t="t" l="l"/>
            <a:pathLst>
              <a:path h="4015176" w="2429181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6736567" y="4592514"/>
            <a:ext cx="3102866" cy="3118458"/>
          </a:xfrm>
          <a:custGeom>
            <a:avLst/>
            <a:gdLst/>
            <a:ahLst/>
            <a:cxnLst/>
            <a:rect r="r" b="b" t="t" l="l"/>
            <a:pathLst>
              <a:path h="3118458" w="3102866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726236">
            <a:off x="13288786" y="-648443"/>
            <a:ext cx="4156830" cy="1979691"/>
          </a:xfrm>
          <a:custGeom>
            <a:avLst/>
            <a:gdLst/>
            <a:ahLst/>
            <a:cxnLst/>
            <a:rect r="r" b="b" t="t" l="l"/>
            <a:pathLst>
              <a:path h="1979691" w="4156830">
                <a:moveTo>
                  <a:pt x="0" y="0"/>
                </a:moveTo>
                <a:lnTo>
                  <a:pt x="4156830" y="0"/>
                </a:lnTo>
                <a:lnTo>
                  <a:pt x="4156830" y="1979691"/>
                </a:lnTo>
                <a:lnTo>
                  <a:pt x="0" y="1979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789271" y="-1202197"/>
            <a:ext cx="2478756" cy="2404393"/>
          </a:xfrm>
          <a:custGeom>
            <a:avLst/>
            <a:gdLst/>
            <a:ahLst/>
            <a:cxnLst/>
            <a:rect r="r" b="b" t="t" l="l"/>
            <a:pathLst>
              <a:path h="2404393" w="2478756">
                <a:moveTo>
                  <a:pt x="0" y="0"/>
                </a:moveTo>
                <a:lnTo>
                  <a:pt x="2478756" y="0"/>
                </a:lnTo>
                <a:lnTo>
                  <a:pt x="2478756" y="2404394"/>
                </a:lnTo>
                <a:lnTo>
                  <a:pt x="0" y="2404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778935" y="8261739"/>
            <a:ext cx="3287385" cy="3184654"/>
          </a:xfrm>
          <a:custGeom>
            <a:avLst/>
            <a:gdLst/>
            <a:ahLst/>
            <a:cxnLst/>
            <a:rect r="r" b="b" t="t" l="l"/>
            <a:pathLst>
              <a:path h="3184654" w="3287385">
                <a:moveTo>
                  <a:pt x="0" y="0"/>
                </a:moveTo>
                <a:lnTo>
                  <a:pt x="3287384" y="0"/>
                </a:lnTo>
                <a:lnTo>
                  <a:pt x="3287384" y="3184654"/>
                </a:lnTo>
                <a:lnTo>
                  <a:pt x="0" y="318465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3083439" y="9151851"/>
            <a:ext cx="4283445" cy="2039991"/>
          </a:xfrm>
          <a:custGeom>
            <a:avLst/>
            <a:gdLst/>
            <a:ahLst/>
            <a:cxnLst/>
            <a:rect r="r" b="b" t="t" l="l"/>
            <a:pathLst>
              <a:path h="2039991" w="4283445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-8754662">
            <a:off x="5893358" y="-2053103"/>
            <a:ext cx="4176376" cy="3664770"/>
          </a:xfrm>
          <a:custGeom>
            <a:avLst/>
            <a:gdLst/>
            <a:ahLst/>
            <a:cxnLst/>
            <a:rect r="r" b="b" t="t" l="l"/>
            <a:pathLst>
              <a:path h="3664770" w="4176376">
                <a:moveTo>
                  <a:pt x="0" y="0"/>
                </a:moveTo>
                <a:lnTo>
                  <a:pt x="4176376" y="0"/>
                </a:lnTo>
                <a:lnTo>
                  <a:pt x="4176376" y="3664769"/>
                </a:lnTo>
                <a:lnTo>
                  <a:pt x="0" y="36647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050922" y="4758474"/>
            <a:ext cx="7237791" cy="22710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6396"/>
              </a:lnSpc>
            </a:pPr>
            <a:r>
              <a:rPr lang="en-US" sz="19065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DAGzjOnCw3g</dc:identifier>
  <dcterms:modified xsi:type="dcterms:W3CDTF">2011-08-01T06:04:30Z</dcterms:modified>
  <cp:revision>1</cp:revision>
  <dc:title>Requirements</dc:title>
</cp:coreProperties>
</file>

<file path=docProps/thumbnail.jpeg>
</file>